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3" r:id="rId3"/>
    <p:sldId id="264" r:id="rId4"/>
    <p:sldId id="265" r:id="rId5"/>
    <p:sldId id="257" r:id="rId6"/>
    <p:sldId id="258" r:id="rId7"/>
    <p:sldId id="259" r:id="rId8"/>
    <p:sldId id="260" r:id="rId9"/>
    <p:sldId id="261" r:id="rId10"/>
    <p:sldId id="262" r:id="rId11"/>
    <p:sldId id="266" r:id="rId12"/>
    <p:sldId id="268" r:id="rId13"/>
    <p:sldId id="269" r:id="rId14"/>
    <p:sldId id="274" r:id="rId15"/>
    <p:sldId id="270" r:id="rId16"/>
    <p:sldId id="272" r:id="rId17"/>
    <p:sldId id="273" r:id="rId18"/>
    <p:sldId id="275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EF259-73BF-433B-804F-1D794EA7485A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A766B-909A-4D2D-80EE-82B4BECAD24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A766B-909A-4D2D-80EE-82B4BECAD24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A766B-909A-4D2D-80EE-82B4BECAD24E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AAA1DB-20BB-4956-A9A2-5BAC0DE7B8F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AAA1DB-20BB-4956-A9A2-5BAC0DE7B8F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A766B-909A-4D2D-80EE-82B4BECAD24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A766B-909A-4D2D-80EE-82B4BECAD24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A766B-909A-4D2D-80EE-82B4BECAD24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A766B-909A-4D2D-80EE-82B4BECAD24E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A766B-909A-4D2D-80EE-82B4BECAD24E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A766B-909A-4D2D-80EE-82B4BECAD24E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A766B-909A-4D2D-80EE-82B4BECAD24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A766B-909A-4D2D-80EE-82B4BECAD24E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ANK </a:t>
            </a:r>
            <a:r>
              <a:rPr lang="en-US" dirty="0" err="1" smtClean="0"/>
              <a:t>siRNA</a:t>
            </a:r>
            <a:r>
              <a:rPr lang="en-US" dirty="0" smtClean="0"/>
              <a:t> knockdown</a:t>
            </a:r>
            <a:br>
              <a:rPr lang="en-US" dirty="0" smtClean="0"/>
            </a:br>
            <a:r>
              <a:rPr lang="en-US" sz="2200" dirty="0" smtClean="0"/>
              <a:t>Optimization, Western assay, Flow Results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4953000"/>
            <a:ext cx="6400800" cy="1752600"/>
          </a:xfrm>
        </p:spPr>
        <p:txBody>
          <a:bodyPr/>
          <a:lstStyle/>
          <a:p>
            <a:r>
              <a:rPr lang="en-US" dirty="0" smtClean="0"/>
              <a:t>Kristen Lee</a:t>
            </a:r>
          </a:p>
          <a:p>
            <a:r>
              <a:rPr lang="en-US" dirty="0" smtClean="0"/>
              <a:t>5/4/2010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BLOCK-it Optimization Result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1:1 </a:t>
            </a:r>
            <a:r>
              <a:rPr lang="en-US" sz="2400" dirty="0" err="1" smtClean="0"/>
              <a:t>Lipofectamine</a:t>
            </a:r>
            <a:r>
              <a:rPr lang="en-US" sz="2400" dirty="0" smtClean="0"/>
              <a:t> 2000:BLOCK-it </a:t>
            </a:r>
            <a:r>
              <a:rPr lang="en-US" sz="2400" dirty="0" err="1" smtClean="0"/>
              <a:t>Oligo</a:t>
            </a:r>
            <a:r>
              <a:rPr lang="en-US" sz="2400" dirty="0" smtClean="0"/>
              <a:t> yields strongest uptake</a:t>
            </a:r>
          </a:p>
          <a:p>
            <a:pPr lvl="1"/>
            <a:r>
              <a:rPr lang="en-US" sz="2000" dirty="0" smtClean="0"/>
              <a:t>30 </a:t>
            </a:r>
            <a:r>
              <a:rPr lang="en-US" sz="2000" dirty="0" err="1" smtClean="0"/>
              <a:t>uL</a:t>
            </a:r>
            <a:r>
              <a:rPr lang="en-US" sz="2000" dirty="0" smtClean="0"/>
              <a:t> </a:t>
            </a:r>
            <a:r>
              <a:rPr lang="en-US" sz="2000" dirty="0" err="1" smtClean="0"/>
              <a:t>Lipo</a:t>
            </a:r>
            <a:r>
              <a:rPr lang="en-US" sz="2000" dirty="0" smtClean="0"/>
              <a:t> 2000+ 30uL(600pmol) </a:t>
            </a:r>
            <a:r>
              <a:rPr lang="en-US" sz="2000" dirty="0" err="1" smtClean="0"/>
              <a:t>siRNA</a:t>
            </a:r>
            <a:r>
              <a:rPr lang="en-US" sz="2000" dirty="0" smtClean="0"/>
              <a:t> in 100mL dishes</a:t>
            </a:r>
          </a:p>
          <a:p>
            <a:endParaRPr lang="en-US" sz="2400" dirty="0" smtClean="0"/>
          </a:p>
          <a:p>
            <a:r>
              <a:rPr lang="en-US" sz="2400" dirty="0" smtClean="0"/>
              <a:t>The addition of 30 </a:t>
            </a:r>
            <a:r>
              <a:rPr lang="en-US" sz="2400" dirty="0" err="1" smtClean="0"/>
              <a:t>uL</a:t>
            </a:r>
            <a:r>
              <a:rPr lang="en-US" sz="2400" dirty="0" smtClean="0"/>
              <a:t> </a:t>
            </a:r>
            <a:r>
              <a:rPr lang="en-US" sz="2400" dirty="0" err="1" smtClean="0"/>
              <a:t>Lipofectamine</a:t>
            </a:r>
            <a:r>
              <a:rPr lang="en-US" sz="2400" dirty="0" smtClean="0"/>
              <a:t> 2000 slowed cell replication compared to lower levels and the negative control</a:t>
            </a:r>
          </a:p>
          <a:p>
            <a:pPr lvl="1"/>
            <a:r>
              <a:rPr lang="en-US" sz="2000" dirty="0" smtClean="0"/>
              <a:t>Little difference between 15 </a:t>
            </a:r>
            <a:r>
              <a:rPr lang="en-US" sz="2000" dirty="0" err="1" smtClean="0"/>
              <a:t>uL</a:t>
            </a:r>
            <a:r>
              <a:rPr lang="en-US" sz="2000" dirty="0" smtClean="0"/>
              <a:t> and 5 </a:t>
            </a:r>
            <a:r>
              <a:rPr lang="en-US" sz="2000" dirty="0" err="1" smtClean="0"/>
              <a:t>uL</a:t>
            </a:r>
            <a:r>
              <a:rPr lang="en-US" sz="2000" dirty="0" smtClean="0"/>
              <a:t> in affecting cell growth and </a:t>
            </a:r>
            <a:r>
              <a:rPr lang="en-US" sz="2000" dirty="0" err="1" smtClean="0"/>
              <a:t>Oligo</a:t>
            </a:r>
            <a:r>
              <a:rPr lang="en-US" sz="2000" dirty="0" smtClean="0"/>
              <a:t> uptake </a:t>
            </a:r>
          </a:p>
          <a:p>
            <a:pPr lvl="1"/>
            <a:endParaRPr lang="en-US" sz="2000" dirty="0" smtClean="0"/>
          </a:p>
          <a:p>
            <a:r>
              <a:rPr lang="en-US" sz="2400" dirty="0" err="1" smtClean="0"/>
              <a:t>siRNA</a:t>
            </a:r>
            <a:r>
              <a:rPr lang="en-US" sz="2400" dirty="0" smtClean="0"/>
              <a:t>-mediated </a:t>
            </a:r>
            <a:r>
              <a:rPr lang="en-US" sz="2400" dirty="0" err="1" smtClean="0"/>
              <a:t>transfection</a:t>
            </a:r>
            <a:r>
              <a:rPr lang="en-US" sz="2400" dirty="0" smtClean="0"/>
              <a:t> was applied on cells and cultured for an additional Day 1-4</a:t>
            </a:r>
          </a:p>
          <a:p>
            <a:pPr lvl="1"/>
            <a:r>
              <a:rPr lang="en-US" sz="2000" dirty="0" smtClean="0"/>
              <a:t>Protein </a:t>
            </a:r>
            <a:r>
              <a:rPr lang="en-US" sz="2000" dirty="0" err="1" smtClean="0"/>
              <a:t>lysates</a:t>
            </a:r>
            <a:r>
              <a:rPr lang="en-US" sz="2000" dirty="0" smtClean="0"/>
              <a:t> were collected for Western Blots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Western Blot optimization: Equal application of protein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057400"/>
            <a:ext cx="3200288" cy="342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057400"/>
            <a:ext cx="41624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486400" y="914400"/>
            <a:ext cx="3429000" cy="3429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ANKH (54 </a:t>
            </a:r>
            <a:r>
              <a:rPr lang="en-US" sz="2000" dirty="0" err="1" smtClean="0"/>
              <a:t>kDA</a:t>
            </a:r>
            <a:r>
              <a:rPr lang="en-US" sz="2000" dirty="0" smtClean="0"/>
              <a:t>):</a:t>
            </a:r>
          </a:p>
          <a:p>
            <a:r>
              <a:rPr lang="en-US" sz="2000" dirty="0" smtClean="0"/>
              <a:t>15 sec exposure</a:t>
            </a:r>
          </a:p>
          <a:p>
            <a:r>
              <a:rPr lang="en-US" sz="2000" dirty="0" smtClean="0"/>
              <a:t>5% non-fat milk</a:t>
            </a:r>
          </a:p>
          <a:p>
            <a:r>
              <a:rPr lang="en-US" sz="2000" dirty="0" smtClean="0"/>
              <a:t>1:500 rabbit anti-ANKH </a:t>
            </a:r>
            <a:r>
              <a:rPr lang="en-US" sz="2000" dirty="0" err="1" smtClean="0"/>
              <a:t>IgG</a:t>
            </a:r>
            <a:endParaRPr lang="en-US" sz="2000" dirty="0" smtClean="0"/>
          </a:p>
          <a:p>
            <a:r>
              <a:rPr lang="en-US" sz="2000" dirty="0" smtClean="0"/>
              <a:t>1:5000 goat anti-rabbit </a:t>
            </a:r>
            <a:r>
              <a:rPr lang="en-US" sz="2000" dirty="0" err="1" smtClean="0"/>
              <a:t>IgG</a:t>
            </a:r>
            <a:endParaRPr lang="en-US" sz="2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19200"/>
            <a:ext cx="4343400" cy="2552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3657600"/>
            <a:ext cx="4343400" cy="3447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ontent Placeholder 4"/>
          <p:cNvSpPr txBox="1">
            <a:spLocks/>
          </p:cNvSpPr>
          <p:nvPr/>
        </p:nvSpPr>
        <p:spPr>
          <a:xfrm>
            <a:off x="5562600" y="3429000"/>
            <a:ext cx="34290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Actin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(42 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kDA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sec exposure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5% BSA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1:1,000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anti-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000" dirty="0" smtClean="0"/>
              <a:t>Ig2A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1:30,000 goat anti-mouse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565666" y="4249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Ladder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1327666" y="4249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WT MC3T3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2242066" y="4249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WT C3H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3232666" y="4249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WT IMCD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1295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16880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2209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2590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75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3505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0" y="4343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37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0" y="51816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25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55626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0" y="6019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63246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 rot="16200000">
            <a:off x="4147066" y="286435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DMP1 protein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447800" y="3429000"/>
            <a:ext cx="37338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/>
          </p:cNvSpPr>
          <p:nvPr/>
        </p:nvSpPr>
        <p:spPr>
          <a:xfrm>
            <a:off x="5486400" y="914400"/>
            <a:ext cx="34290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ANKH (54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kDA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 sec exposure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5% non-fat milk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1:1000 rabbit anti-ANKH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IgG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1:10.000 goat anti-rabbit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IgG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5562600" y="3429000"/>
            <a:ext cx="3429000" cy="3429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Actin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(42 </a:t>
            </a:r>
            <a:r>
              <a:rPr kumimoji="0" lang="en-US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kDA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 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5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sec exposure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5% BSA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1:1,000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anti-</a:t>
            </a:r>
            <a:r>
              <a:rPr kumimoji="0" lang="en-US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actin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dirty="0" smtClean="0"/>
              <a:t>IgG2A</a:t>
            </a:r>
            <a:endParaRPr kumimoji="0" lang="en-US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1:30,000 goat anti-mouse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 rot="16200000">
            <a:off x="565666" y="4249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Ladder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1327666" y="4249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WT MC3T3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16200000">
            <a:off x="2242066" y="4249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WT C3H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3232666" y="4249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WT IMCD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13716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1981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2590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3200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75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4343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53340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37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6172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25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0" y="6488668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 rot="16200000">
            <a:off x="4147066" y="286435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DMP1 protein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447800" y="3429000"/>
            <a:ext cx="37338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419600"/>
            <a:ext cx="4357584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19200"/>
            <a:ext cx="4343400" cy="332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Rectangle 52"/>
          <p:cNvSpPr/>
          <p:nvPr/>
        </p:nvSpPr>
        <p:spPr>
          <a:xfrm>
            <a:off x="1600200" y="4114800"/>
            <a:ext cx="37338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Western Blot for ANKH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Day 1-4 post-</a:t>
            </a:r>
            <a:r>
              <a:rPr lang="en-US" dirty="0" err="1" smtClean="0"/>
              <a:t>transfection</a:t>
            </a:r>
            <a:r>
              <a:rPr lang="en-US" dirty="0" smtClean="0"/>
              <a:t> incubated cells</a:t>
            </a:r>
          </a:p>
          <a:p>
            <a:endParaRPr lang="en-US" dirty="0" smtClean="0"/>
          </a:p>
          <a:p>
            <a:r>
              <a:rPr lang="en-US" dirty="0" smtClean="0"/>
              <a:t>For ANKH</a:t>
            </a:r>
          </a:p>
          <a:p>
            <a:pPr lvl="1"/>
            <a:r>
              <a:rPr lang="en-US" dirty="0" smtClean="0"/>
              <a:t>1:500 primary antibody</a:t>
            </a:r>
          </a:p>
          <a:p>
            <a:pPr lvl="1"/>
            <a:r>
              <a:rPr lang="en-US" dirty="0" smtClean="0"/>
              <a:t>1:5,000 secondary</a:t>
            </a:r>
          </a:p>
          <a:p>
            <a:pPr lvl="5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Ponceau</a:t>
            </a:r>
            <a:r>
              <a:rPr lang="en-US" dirty="0" smtClean="0"/>
              <a:t> S ANK knockdown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447800"/>
            <a:ext cx="5410200" cy="4853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 rot="16200000">
            <a:off x="565666" y="7297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Ladder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 rot="16200000">
            <a:off x="7804666" y="7297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WT MC3T3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0" y="17526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0" y="2209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0" y="2819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0" y="3200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75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0" y="4114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 rot="16200000">
            <a:off x="1123266" y="615433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ANK KD Day 1</a:t>
            </a:r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 rot="16200000">
            <a:off x="18991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ANK KD Day 2 </a:t>
            </a:r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 rot="16200000">
            <a:off x="28135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ANK KD Day 3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 rot="16200000">
            <a:off x="35755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ANK KD Day 4</a:t>
            </a:r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 rot="16200000">
            <a:off x="44137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scramble Day 1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 rot="16200000">
            <a:off x="51757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scramble Day 2</a:t>
            </a:r>
            <a:endParaRPr lang="en-US" dirty="0"/>
          </a:p>
        </p:txBody>
      </p:sp>
      <p:sp>
        <p:nvSpPr>
          <p:cNvPr id="52" name="TextBox 51"/>
          <p:cNvSpPr txBox="1"/>
          <p:nvPr/>
        </p:nvSpPr>
        <p:spPr>
          <a:xfrm rot="16200000">
            <a:off x="59377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scramble Day 3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 rot="16200000">
            <a:off x="67759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scramble Day 4</a:t>
            </a:r>
            <a:endParaRPr lang="en-US" dirty="0"/>
          </a:p>
        </p:txBody>
      </p:sp>
      <p:pic>
        <p:nvPicPr>
          <p:cNvPr id="54" name="Picture 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1" y="1600200"/>
            <a:ext cx="7696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Rectangle 54"/>
          <p:cNvSpPr/>
          <p:nvPr/>
        </p:nvSpPr>
        <p:spPr>
          <a:xfrm>
            <a:off x="1524000" y="3962400"/>
            <a:ext cx="7102181" cy="2216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0" y="4724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37 </a:t>
            </a:r>
            <a:r>
              <a:rPr lang="en-US" dirty="0" err="1" smtClean="0"/>
              <a:t>kDa</a:t>
            </a:r>
            <a:endParaRPr lang="en-US" dirty="0"/>
          </a:p>
        </p:txBody>
      </p:sp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4267201"/>
            <a:ext cx="7696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Content Placeholder 4"/>
          <p:cNvSpPr txBox="1">
            <a:spLocks/>
          </p:cNvSpPr>
          <p:nvPr/>
        </p:nvSpPr>
        <p:spPr>
          <a:xfrm>
            <a:off x="1905000" y="5029200"/>
            <a:ext cx="34290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ANKH (54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kDA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 sec exposure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5% non-fat milk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1:500 rabbit anti-ANKH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IgG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1:5,000 goat anti-rabbit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IgG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Content Placeholder 4"/>
          <p:cNvSpPr txBox="1">
            <a:spLocks/>
          </p:cNvSpPr>
          <p:nvPr/>
        </p:nvSpPr>
        <p:spPr>
          <a:xfrm>
            <a:off x="5486400" y="5029200"/>
            <a:ext cx="34290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Actin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lang="en-US" sz="1600" dirty="0" smtClean="0">
                <a:solidFill>
                  <a:schemeClr val="tx2"/>
                </a:solidFill>
              </a:rPr>
              <a:t>42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kDA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 sec exposure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5% BSA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1:1,000 mouse anti-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actin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IgG2A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1:10,000 goat anti-mouse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0" y="52578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25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0" y="55626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20 </a:t>
            </a:r>
            <a:r>
              <a:rPr lang="en-US" dirty="0" err="1" smtClean="0"/>
              <a:t>kDa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676400"/>
            <a:ext cx="7772400" cy="263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 rot="16200000">
            <a:off x="565666" y="7297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Ladder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 rot="16200000">
            <a:off x="7804666" y="729734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WT MC3T3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19050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0" y="24384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0" y="3124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0" y="36576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75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0" y="46482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 </a:t>
            </a:r>
            <a:r>
              <a:rPr lang="en-US" dirty="0" err="1" smtClean="0"/>
              <a:t>kDa</a:t>
            </a:r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1524000" y="4572000"/>
            <a:ext cx="73152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 rot="16200000">
            <a:off x="1123266" y="615433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ANK KD Day 1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 rot="16200000">
            <a:off x="18991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ANK KD Day 2 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 rot="16200000">
            <a:off x="28135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ANK KD Day 3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 rot="16200000">
            <a:off x="35755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ANK KD Day 4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 rot="16200000">
            <a:off x="44137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scramble Day 1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 rot="16200000">
            <a:off x="51757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scramble Day 2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 rot="16200000">
            <a:off x="59377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scramble Day 3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 rot="16200000">
            <a:off x="6775964" y="615436"/>
            <a:ext cx="16002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scramble Day 4</a:t>
            </a:r>
            <a:endParaRPr lang="en-US" dirty="0"/>
          </a:p>
        </p:txBody>
      </p:sp>
      <p:pic>
        <p:nvPicPr>
          <p:cNvPr id="4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4267200"/>
            <a:ext cx="7772400" cy="201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Content Placeholder 4"/>
          <p:cNvSpPr txBox="1">
            <a:spLocks/>
          </p:cNvSpPr>
          <p:nvPr/>
        </p:nvSpPr>
        <p:spPr>
          <a:xfrm>
            <a:off x="2438400" y="5334000"/>
            <a:ext cx="34290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ANKH (54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kDA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60 sec exposure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5% non-fat milk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1:500 rabbit anti-ANKH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IgG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1:5,000 goat anti-rabbit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IgG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Content Placeholder 4"/>
          <p:cNvSpPr txBox="1">
            <a:spLocks/>
          </p:cNvSpPr>
          <p:nvPr/>
        </p:nvSpPr>
        <p:spPr>
          <a:xfrm>
            <a:off x="5867400" y="5334000"/>
            <a:ext cx="34290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Actin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lang="en-US" sz="1600" dirty="0" smtClean="0">
                <a:solidFill>
                  <a:schemeClr val="tx2"/>
                </a:solidFill>
              </a:rPr>
              <a:t>42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kDA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6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 sec exposure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5% BSA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1:1,000 mouse anti-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actin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IgG2A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1:10,000 goat anti-mouse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Ig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676400" y="3962400"/>
            <a:ext cx="7102181" cy="2216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Western blot result: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 antibody is crap</a:t>
            </a:r>
          </a:p>
          <a:p>
            <a:r>
              <a:rPr lang="en-US" dirty="0" smtClean="0"/>
              <a:t>Try different antibody that has much better data for ANKH detection, although it has a nonspecific band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3276600"/>
            <a:ext cx="3810000" cy="351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324600" y="6477000"/>
            <a:ext cx="16353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>
                <a:solidFill>
                  <a:schemeClr val="bg1"/>
                </a:solidFill>
              </a:rPr>
              <a:t>Santa Cruz biotechnology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ANK </a:t>
            </a:r>
            <a:r>
              <a:rPr lang="en-US" sz="2800" dirty="0" err="1" smtClean="0"/>
              <a:t>colocalizes</a:t>
            </a:r>
            <a:r>
              <a:rPr lang="en-US" sz="2800" dirty="0" smtClean="0"/>
              <a:t> to the primary cilia in MC3T3s (acetylated alpha </a:t>
            </a:r>
            <a:r>
              <a:rPr lang="en-US" sz="2800" dirty="0" err="1" smtClean="0"/>
              <a:t>tubulin</a:t>
            </a:r>
            <a:r>
              <a:rPr lang="en-US" sz="2800" dirty="0" smtClean="0"/>
              <a:t>)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990600"/>
            <a:ext cx="6629400" cy="5716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5"/>
          <p:cNvCxnSpPr/>
          <p:nvPr/>
        </p:nvCxnSpPr>
        <p:spPr>
          <a:xfrm>
            <a:off x="2895600" y="6096000"/>
            <a:ext cx="1143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ANK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colocalizes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to the basal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body complex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 MC3T3s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(gamma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tubulin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143000"/>
            <a:ext cx="69370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5"/>
          <p:cNvCxnSpPr/>
          <p:nvPr/>
        </p:nvCxnSpPr>
        <p:spPr>
          <a:xfrm>
            <a:off x="2819400" y="6400800"/>
            <a:ext cx="76200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066800"/>
            <a:ext cx="8579796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ANK 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colocalizes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to the primary cilia/basal body in MC3T3s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(</a:t>
            </a: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Transfected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ANKH-3XFLAG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siRNA</a:t>
            </a:r>
            <a:r>
              <a:rPr lang="en-US" dirty="0" smtClean="0"/>
              <a:t> Optimization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24 well plate</a:t>
            </a:r>
            <a:r>
              <a:rPr lang="en-US" dirty="0" smtClean="0">
                <a:sym typeface="Wingdings" pitchFamily="2" charset="2"/>
              </a:rPr>
              <a:t>1:1 ratio of Lipo2000:BLOCK-it Fluorescent </a:t>
            </a:r>
            <a:r>
              <a:rPr lang="en-US" dirty="0" err="1" smtClean="0">
                <a:sym typeface="Wingdings" pitchFamily="2" charset="2"/>
              </a:rPr>
              <a:t>Oligo</a:t>
            </a:r>
            <a:r>
              <a:rPr lang="en-US" dirty="0" smtClean="0">
                <a:sym typeface="Wingdings" pitchFamily="2" charset="2"/>
              </a:rPr>
              <a:t> was strongest (but I forgot to take BF pictures, no idea if cells were alive/dead)</a:t>
            </a:r>
          </a:p>
          <a:p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100mm dish (checked </a:t>
            </a:r>
            <a:r>
              <a:rPr lang="en-US" dirty="0" err="1" smtClean="0">
                <a:sym typeface="Wingdings" pitchFamily="2" charset="2"/>
              </a:rPr>
              <a:t>live:dead</a:t>
            </a:r>
            <a:r>
              <a:rPr lang="en-US" dirty="0" smtClean="0">
                <a:sym typeface="Wingdings" pitchFamily="2" charset="2"/>
              </a:rPr>
              <a:t> ratio):</a:t>
            </a:r>
          </a:p>
          <a:p>
            <a:endParaRPr lang="en-US" dirty="0" smtClean="0">
              <a:sym typeface="Wingdings" pitchFamily="2" charset="2"/>
            </a:endParaRPr>
          </a:p>
          <a:p>
            <a:endParaRPr lang="en-US" dirty="0" smtClean="0">
              <a:sym typeface="Wingdings" pitchFamily="2" charset="2"/>
            </a:endParaRPr>
          </a:p>
          <a:p>
            <a:endParaRPr lang="en-US" dirty="0" smtClean="0">
              <a:sym typeface="Wingdings" pitchFamily="2" charset="2"/>
            </a:endParaRPr>
          </a:p>
          <a:p>
            <a:pPr lvl="1">
              <a:buNone/>
            </a:pPr>
            <a:endParaRPr lang="en-US" dirty="0" smtClean="0">
              <a:sym typeface="Wingdings" pitchFamily="2" charset="2"/>
            </a:endParaRPr>
          </a:p>
          <a:p>
            <a:pPr lvl="1">
              <a:buNone/>
            </a:pPr>
            <a:endParaRPr lang="en-US" sz="2200" dirty="0" smtClean="0">
              <a:sym typeface="Wingdings" pitchFamily="2" charset="2"/>
            </a:endParaRPr>
          </a:p>
          <a:p>
            <a:pPr lvl="1">
              <a:buNone/>
            </a:pPr>
            <a:r>
              <a:rPr lang="en-US" sz="2200" dirty="0" smtClean="0">
                <a:sym typeface="Wingdings" pitchFamily="2" charset="2"/>
              </a:rPr>
              <a:t>+a growth control (No Lipo2000, no </a:t>
            </a:r>
            <a:r>
              <a:rPr lang="en-US" sz="2200" dirty="0" err="1" smtClean="0">
                <a:sym typeface="Wingdings" pitchFamily="2" charset="2"/>
              </a:rPr>
              <a:t>siRNA</a:t>
            </a:r>
            <a:r>
              <a:rPr lang="en-US" sz="2200" dirty="0" smtClean="0">
                <a:sym typeface="Wingdings" pitchFamily="2" charset="2"/>
              </a:rPr>
              <a:t>)</a:t>
            </a:r>
          </a:p>
          <a:p>
            <a:pPr lvl="1">
              <a:buNone/>
            </a:pPr>
            <a:r>
              <a:rPr lang="en-US" sz="2200" dirty="0" smtClean="0">
                <a:sym typeface="Wingdings" pitchFamily="2" charset="2"/>
              </a:rPr>
              <a:t>+a negative control (No Lipo2000, 600pmol </a:t>
            </a:r>
            <a:r>
              <a:rPr lang="en-US" sz="2200" dirty="0" err="1" smtClean="0">
                <a:sym typeface="Wingdings" pitchFamily="2" charset="2"/>
              </a:rPr>
              <a:t>siRNA</a:t>
            </a:r>
            <a:r>
              <a:rPr lang="en-US" sz="2200" dirty="0" smtClean="0">
                <a:sym typeface="Wingdings" pitchFamily="2" charset="2"/>
              </a:rPr>
              <a:t>)</a:t>
            </a:r>
          </a:p>
          <a:p>
            <a:pPr lvl="1">
              <a:buNone/>
            </a:pPr>
            <a:r>
              <a:rPr lang="en-US" sz="2200" dirty="0" smtClean="0">
                <a:sym typeface="Wingdings" pitchFamily="2" charset="2"/>
              </a:rPr>
              <a:t> 1:1 ratio confirmed</a:t>
            </a:r>
            <a:endParaRPr lang="en-US" sz="2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62000" y="3429000"/>
          <a:ext cx="66294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9800"/>
                <a:gridCol w="2209800"/>
                <a:gridCol w="22098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600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pmol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siRNA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Fluor</a:t>
                      </a:r>
                      <a:r>
                        <a:rPr lang="en-US" baseline="0" dirty="0" smtClean="0"/>
                        <a:t> Control (no </a:t>
                      </a:r>
                      <a:r>
                        <a:rPr lang="en-US" baseline="0" dirty="0" err="1" smtClean="0"/>
                        <a:t>siRNA</a:t>
                      </a:r>
                      <a:r>
                        <a:rPr lang="en-US" baseline="0" dirty="0" smtClean="0"/>
                        <a:t>)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30uL Lipo2000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(recommended)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15uL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Lipo</a:t>
                      </a:r>
                      <a:r>
                        <a:rPr lang="en-US" baseline="0" dirty="0" smtClean="0"/>
                        <a:t> 2000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5uL </a:t>
                      </a:r>
                      <a:r>
                        <a:rPr lang="en-US" dirty="0" err="1" smtClean="0"/>
                        <a:t>Lipo</a:t>
                      </a:r>
                      <a:r>
                        <a:rPr lang="en-US" baseline="0" dirty="0" smtClean="0"/>
                        <a:t> 2000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Optimization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 smtClean="0"/>
              <a:t>Plated 200,000 cells/slide at Day 0 (I would adjust to 80,000-100,000 cells/slide next time)</a:t>
            </a:r>
          </a:p>
          <a:p>
            <a:endParaRPr lang="en-US" sz="2400" dirty="0" smtClean="0"/>
          </a:p>
          <a:p>
            <a:r>
              <a:rPr lang="en-US" sz="2400" dirty="0" smtClean="0"/>
              <a:t>Transfect </a:t>
            </a:r>
            <a:r>
              <a:rPr lang="en-US" sz="2400" dirty="0" err="1" smtClean="0"/>
              <a:t>siRNA</a:t>
            </a:r>
            <a:r>
              <a:rPr lang="en-US" sz="2400" dirty="0" smtClean="0"/>
              <a:t> 6 hours following cell adhesion to </a:t>
            </a:r>
            <a:r>
              <a:rPr lang="en-US" sz="2400" dirty="0" err="1" smtClean="0"/>
              <a:t>fibronectin</a:t>
            </a:r>
            <a:r>
              <a:rPr lang="en-US" sz="2400" dirty="0" smtClean="0"/>
              <a:t>-coated glass slides (1mL media)</a:t>
            </a:r>
          </a:p>
          <a:p>
            <a:pPr lvl="1"/>
            <a:r>
              <a:rPr lang="en-US" sz="2000" dirty="0" err="1" smtClean="0"/>
              <a:t>Lipofectamine</a:t>
            </a:r>
            <a:r>
              <a:rPr lang="en-US" sz="2000" dirty="0" smtClean="0"/>
              <a:t> 2000 and </a:t>
            </a:r>
            <a:r>
              <a:rPr lang="en-US" sz="2000" dirty="0" err="1" smtClean="0"/>
              <a:t>siRNA</a:t>
            </a:r>
            <a:r>
              <a:rPr lang="en-US" sz="2000" dirty="0" smtClean="0"/>
              <a:t> complex formation in Reduced Serum </a:t>
            </a:r>
            <a:r>
              <a:rPr lang="en-US" sz="2000" dirty="0" err="1" smtClean="0"/>
              <a:t>OptiMEM</a:t>
            </a:r>
            <a:r>
              <a:rPr lang="en-US" sz="2000" dirty="0" smtClean="0"/>
              <a:t> (2ul in 100ul </a:t>
            </a:r>
            <a:r>
              <a:rPr lang="en-US" sz="2000" dirty="0" err="1" smtClean="0"/>
              <a:t>OptiMEM</a:t>
            </a:r>
            <a:r>
              <a:rPr lang="en-US" sz="2000" dirty="0" smtClean="0"/>
              <a:t> for each, then complex)</a:t>
            </a:r>
          </a:p>
          <a:p>
            <a:pPr lvl="1"/>
            <a:r>
              <a:rPr lang="en-US" sz="2000" dirty="0" smtClean="0"/>
              <a:t>MC3T3s in supplemented </a:t>
            </a:r>
            <a:r>
              <a:rPr lang="en-US" sz="2000" dirty="0" err="1" smtClean="0"/>
              <a:t>alphaMEM</a:t>
            </a:r>
            <a:r>
              <a:rPr lang="en-US" sz="2000" dirty="0" smtClean="0"/>
              <a:t>  growth media (but no antibiotics)</a:t>
            </a:r>
          </a:p>
          <a:p>
            <a:endParaRPr lang="en-US" sz="2400" dirty="0" smtClean="0"/>
          </a:p>
          <a:p>
            <a:r>
              <a:rPr lang="en-US" sz="2400" dirty="0" smtClean="0"/>
              <a:t>Removal of </a:t>
            </a:r>
            <a:r>
              <a:rPr lang="en-US" sz="2400" dirty="0" err="1" smtClean="0"/>
              <a:t>transfection</a:t>
            </a:r>
            <a:r>
              <a:rPr lang="en-US" sz="2400" dirty="0" smtClean="0"/>
              <a:t> reagent after 6 hours</a:t>
            </a:r>
          </a:p>
          <a:p>
            <a:pPr lvl="1"/>
            <a:r>
              <a:rPr lang="en-US" sz="2000" dirty="0" smtClean="0"/>
              <a:t>Incubate in </a:t>
            </a:r>
            <a:r>
              <a:rPr lang="en-US" sz="2000" dirty="0" smtClean="0"/>
              <a:t>MC3T3 supplemented </a:t>
            </a:r>
            <a:r>
              <a:rPr lang="en-US" sz="2000" dirty="0" err="1" smtClean="0"/>
              <a:t>alphaMEM</a:t>
            </a:r>
            <a:r>
              <a:rPr lang="en-US" sz="2000" dirty="0" smtClean="0"/>
              <a:t>  growth media </a:t>
            </a:r>
            <a:r>
              <a:rPr lang="en-US" sz="2000" dirty="0" smtClean="0"/>
              <a:t>initially, ~few hours (no antibiotics, 10mL)</a:t>
            </a:r>
            <a:endParaRPr lang="en-US" sz="2000" dirty="0" smtClean="0"/>
          </a:p>
          <a:p>
            <a:pPr lvl="1"/>
            <a:r>
              <a:rPr lang="en-US" sz="2000" dirty="0" smtClean="0"/>
              <a:t>Replace with MC3T3 </a:t>
            </a:r>
            <a:r>
              <a:rPr lang="en-US" sz="2000" dirty="0" smtClean="0"/>
              <a:t>supplemented </a:t>
            </a:r>
            <a:r>
              <a:rPr lang="en-US" sz="2000" dirty="0" err="1" smtClean="0"/>
              <a:t>alphaMEM</a:t>
            </a:r>
            <a:r>
              <a:rPr lang="en-US" sz="2000" dirty="0" smtClean="0"/>
              <a:t>  growth media +P-S (10mL)</a:t>
            </a:r>
          </a:p>
          <a:p>
            <a:pPr lvl="2"/>
            <a:r>
              <a:rPr lang="en-US" sz="1600" dirty="0" smtClean="0"/>
              <a:t>(Wash with PBS 3-4 times if bacteria infection is suspected)</a:t>
            </a:r>
          </a:p>
          <a:p>
            <a:endParaRPr lang="en-US" sz="2400" dirty="0" smtClean="0"/>
          </a:p>
          <a:p>
            <a:r>
              <a:rPr lang="en-US" sz="2400" dirty="0" smtClean="0"/>
              <a:t>Flow/cell </a:t>
            </a:r>
            <a:r>
              <a:rPr lang="en-US" sz="2400" dirty="0" err="1" smtClean="0"/>
              <a:t>lysis</a:t>
            </a:r>
            <a:r>
              <a:rPr lang="en-US" sz="2400" dirty="0" smtClean="0"/>
              <a:t> with RIPA buffer for Western assay blot at Day 1-Day 4 following </a:t>
            </a:r>
            <a:r>
              <a:rPr lang="en-US" sz="2400" dirty="0" err="1" smtClean="0"/>
              <a:t>transfection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Jaj Geraedts\My Documents\CRJ Lab Files\ANK\BLOCKit pictures\Slides Optimization_4x\Lipo30uL_siRNA600pmol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685800"/>
            <a:ext cx="2768600" cy="2076450"/>
          </a:xfrm>
          <a:prstGeom prst="rect">
            <a:avLst/>
          </a:prstGeom>
          <a:noFill/>
        </p:spPr>
      </p:pic>
      <p:pic>
        <p:nvPicPr>
          <p:cNvPr id="1027" name="Picture 3" descr="C:\Documents and Settings\Jaj Geraedts\My Documents\CRJ Lab Files\ANK\BLOCKit pictures\Slides Optimization_4x\Lipo30uL_siRNA600pmol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685800"/>
            <a:ext cx="2743200" cy="2057400"/>
          </a:xfrm>
          <a:prstGeom prst="rect">
            <a:avLst/>
          </a:prstGeom>
          <a:noFill/>
        </p:spPr>
      </p:pic>
      <p:pic>
        <p:nvPicPr>
          <p:cNvPr id="1028" name="Picture 4" descr="C:\Documents and Settings\Jaj Geraedts\My Documents\CRJ Lab Files\ANK\BLOCKit pictures\Slides Optimization_4x\Lipo15uL_siRNA600pmol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2743200"/>
            <a:ext cx="2743200" cy="2057400"/>
          </a:xfrm>
          <a:prstGeom prst="rect">
            <a:avLst/>
          </a:prstGeom>
          <a:noFill/>
        </p:spPr>
      </p:pic>
      <p:pic>
        <p:nvPicPr>
          <p:cNvPr id="1029" name="Picture 5" descr="C:\Documents and Settings\Jaj Geraedts\My Documents\CRJ Lab Files\ANK\BLOCKit pictures\Slides Optimization_4x\Lipo15uL_siRNA600pmol_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2743200"/>
            <a:ext cx="2743200" cy="2057400"/>
          </a:xfrm>
          <a:prstGeom prst="rect">
            <a:avLst/>
          </a:prstGeom>
          <a:noFill/>
        </p:spPr>
      </p:pic>
      <p:pic>
        <p:nvPicPr>
          <p:cNvPr id="1030" name="Picture 6" descr="C:\Documents and Settings\Jaj Geraedts\My Documents\CRJ Lab Files\ANK\BLOCKit pictures\Slides Optimization_4x\Lipo5uL_siRNA600pmol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95600" y="4800600"/>
            <a:ext cx="2743200" cy="2057400"/>
          </a:xfrm>
          <a:prstGeom prst="rect">
            <a:avLst/>
          </a:prstGeom>
          <a:noFill/>
        </p:spPr>
      </p:pic>
      <p:pic>
        <p:nvPicPr>
          <p:cNvPr id="1031" name="Picture 7" descr="C:\Documents and Settings\Jaj Geraedts\My Documents\CRJ Lab Files\ANK\BLOCKit pictures\Slides Optimization_4x\Lipo5uL_siRNA600pmol_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38800" y="4781550"/>
            <a:ext cx="2743200" cy="20574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52600" y="9906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 </a:t>
            </a:r>
            <a:r>
              <a:rPr lang="en-US" dirty="0" err="1" smtClean="0"/>
              <a:t>uL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Lipo</a:t>
            </a:r>
            <a:r>
              <a:rPr lang="en-US" dirty="0" smtClean="0"/>
              <a:t> 2000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752600" y="28956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 </a:t>
            </a:r>
            <a:r>
              <a:rPr lang="en-US" dirty="0" err="1" smtClean="0"/>
              <a:t>uL</a:t>
            </a:r>
            <a:endParaRPr lang="en-US" dirty="0" smtClean="0"/>
          </a:p>
          <a:p>
            <a:r>
              <a:rPr lang="en-US" dirty="0" err="1" smtClean="0"/>
              <a:t>Lipo</a:t>
            </a:r>
            <a:r>
              <a:rPr lang="en-US" dirty="0" smtClean="0"/>
              <a:t> 2000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981200" y="50292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 </a:t>
            </a:r>
            <a:r>
              <a:rPr lang="en-US" dirty="0" err="1" smtClean="0"/>
              <a:t>uL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419600" y="304800"/>
            <a:ext cx="2819400" cy="380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600pmol_duplicate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5181600"/>
            <a:ext cx="1447800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-200,000 cells/slide</a:t>
            </a:r>
          </a:p>
          <a:p>
            <a:endParaRPr lang="en-US" dirty="0" smtClean="0"/>
          </a:p>
          <a:p>
            <a:r>
              <a:rPr lang="en-US" dirty="0" smtClean="0"/>
              <a:t>~40% </a:t>
            </a:r>
            <a:r>
              <a:rPr lang="en-US" dirty="0" err="1" smtClean="0"/>
              <a:t>confluency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152400"/>
            <a:ext cx="25908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Experimental Slides (4x)</a:t>
            </a:r>
          </a:p>
          <a:p>
            <a:r>
              <a:rPr lang="en-US" b="1" dirty="0" smtClean="0"/>
              <a:t>Day 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Jaj Geraedts\My Documents\CRJ Lab Files\ANK\BLOCKit pictures\Slides Optimization_4x\Control_Lipo5ul_nosiRN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648200"/>
            <a:ext cx="2590800" cy="1943100"/>
          </a:xfrm>
          <a:prstGeom prst="rect">
            <a:avLst/>
          </a:prstGeom>
          <a:noFill/>
        </p:spPr>
      </p:pic>
      <p:pic>
        <p:nvPicPr>
          <p:cNvPr id="2051" name="Picture 3" descr="C:\Documents and Settings\Jaj Geraedts\My Documents\CRJ Lab Files\ANK\BLOCKit pictures\Slides Optimization_4x\Control_Lipo15ul_nosiRN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743200"/>
            <a:ext cx="2590800" cy="1943100"/>
          </a:xfrm>
          <a:prstGeom prst="rect">
            <a:avLst/>
          </a:prstGeom>
          <a:noFill/>
        </p:spPr>
      </p:pic>
      <p:pic>
        <p:nvPicPr>
          <p:cNvPr id="2052" name="Picture 4" descr="C:\Documents and Settings\Jaj Geraedts\My Documents\CRJ Lab Files\ANK\BLOCKit pictures\Slides Optimization_4x\Control_Lipo30ul_nosiRN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838200"/>
            <a:ext cx="2590800" cy="1943100"/>
          </a:xfrm>
          <a:prstGeom prst="rect">
            <a:avLst/>
          </a:prstGeom>
          <a:noFill/>
        </p:spPr>
      </p:pic>
      <p:pic>
        <p:nvPicPr>
          <p:cNvPr id="2053" name="Picture 5" descr="C:\Documents and Settings\Jaj Geraedts\My Documents\CRJ Lab Files\ANK\BLOCKit pictures\Slides Optimization_4x\NegControl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685800"/>
            <a:ext cx="3581400" cy="2686050"/>
          </a:xfrm>
          <a:prstGeom prst="rect">
            <a:avLst/>
          </a:prstGeom>
          <a:noFill/>
        </p:spPr>
      </p:pic>
      <p:pic>
        <p:nvPicPr>
          <p:cNvPr id="2054" name="Picture 6" descr="C:\Documents and Settings\Jaj Geraedts\My Documents\CRJ Lab Files\ANK\BLOCKit pictures\Slides Optimization_4x\NegControlB_noLipo_siRNA600pmo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05400" y="3886200"/>
            <a:ext cx="3581400" cy="26860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600" y="28194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 </a:t>
            </a:r>
            <a:r>
              <a:rPr lang="en-US" dirty="0" err="1" smtClean="0"/>
              <a:t>uL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9144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30 </a:t>
            </a:r>
            <a:r>
              <a:rPr lang="en-US" dirty="0" err="1" smtClean="0"/>
              <a:t>uL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4800600"/>
            <a:ext cx="914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 </a:t>
            </a:r>
            <a:r>
              <a:rPr lang="en-US" dirty="0" err="1" smtClean="0"/>
              <a:t>uL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28600" y="228600"/>
            <a:ext cx="250151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Control Slides (4x) Day 0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600200" y="533400"/>
            <a:ext cx="1058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</a:t>
            </a:r>
            <a:r>
              <a:rPr lang="en-US" dirty="0" err="1" smtClean="0"/>
              <a:t>siRNA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400800" y="304800"/>
            <a:ext cx="1058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</a:t>
            </a:r>
            <a:r>
              <a:rPr lang="en-US" dirty="0" err="1" smtClean="0"/>
              <a:t>siRNA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4038600" y="1447800"/>
            <a:ext cx="1423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</a:t>
            </a:r>
            <a:r>
              <a:rPr lang="en-US" dirty="0" err="1" smtClean="0"/>
              <a:t>Lipo</a:t>
            </a:r>
            <a:r>
              <a:rPr lang="en-US" dirty="0" smtClean="0"/>
              <a:t> 2000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096000" y="3505200"/>
            <a:ext cx="16193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600pmol </a:t>
            </a:r>
            <a:r>
              <a:rPr lang="en-US" dirty="0" err="1" smtClean="0"/>
              <a:t>siRNA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4164550" y="4800600"/>
            <a:ext cx="1423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 </a:t>
            </a:r>
            <a:r>
              <a:rPr lang="en-US" dirty="0" err="1" smtClean="0"/>
              <a:t>Lipo</a:t>
            </a:r>
            <a:r>
              <a:rPr lang="en-US" dirty="0" smtClean="0"/>
              <a:t> 2000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7391400" y="3048000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Growth Control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7391400" y="6248400"/>
            <a:ext cx="1447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Reagent Control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2133600" cy="7620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l"/>
            <a:r>
              <a:rPr lang="en-US" sz="1800" b="1" dirty="0" smtClean="0"/>
              <a:t>Experimental Slides </a:t>
            </a:r>
            <a:br>
              <a:rPr lang="en-US" sz="1800" b="1" dirty="0" smtClean="0"/>
            </a:br>
            <a:r>
              <a:rPr lang="en-US" sz="1800" b="1" dirty="0" smtClean="0"/>
              <a:t>48 hours</a:t>
            </a:r>
            <a:endParaRPr lang="en-US" sz="1800" b="1" dirty="0"/>
          </a:p>
        </p:txBody>
      </p:sp>
      <p:pic>
        <p:nvPicPr>
          <p:cNvPr id="1029" name="Picture 5" descr="G:\CMBL\BLOCKit pictures\Slides Optimization\Day 2\30uLLipo_600pmol_Fl_10x_B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533400"/>
            <a:ext cx="2743200" cy="2057400"/>
          </a:xfrm>
          <a:prstGeom prst="rect">
            <a:avLst/>
          </a:prstGeom>
          <a:noFill/>
        </p:spPr>
      </p:pic>
      <p:pic>
        <p:nvPicPr>
          <p:cNvPr id="1030" name="Picture 6" descr="G:\CMBL\BLOCKit pictures\Slides Optimization\Day 2\30uLLipo_600pmol_BF_10x_B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533400"/>
            <a:ext cx="2743200" cy="2057400"/>
          </a:xfrm>
          <a:prstGeom prst="rect">
            <a:avLst/>
          </a:prstGeom>
          <a:noFill/>
        </p:spPr>
      </p:pic>
      <p:pic>
        <p:nvPicPr>
          <p:cNvPr id="1031" name="Picture 7" descr="G:\CMBL\BLOCKit pictures\Slides Optimization\Day 2\15uLLipo_600pmol_BF_10x_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2590800"/>
            <a:ext cx="2743200" cy="2057400"/>
          </a:xfrm>
          <a:prstGeom prst="rect">
            <a:avLst/>
          </a:prstGeom>
          <a:noFill/>
        </p:spPr>
      </p:pic>
      <p:pic>
        <p:nvPicPr>
          <p:cNvPr id="1032" name="Picture 8" descr="G:\CMBL\BLOCKit pictures\Slides Optimization\Day 2\15uLLipo_600pmol_Fl_10x_B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2590800"/>
            <a:ext cx="2743200" cy="2057400"/>
          </a:xfrm>
          <a:prstGeom prst="rect">
            <a:avLst/>
          </a:prstGeom>
          <a:noFill/>
        </p:spPr>
      </p:pic>
      <p:pic>
        <p:nvPicPr>
          <p:cNvPr id="1033" name="Picture 9" descr="G:\CMBL\BLOCKit pictures\Slides Optimization\Day 2\5uLLipo_600pmol_BF_10x_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71800" y="4648200"/>
            <a:ext cx="2743200" cy="2057400"/>
          </a:xfrm>
          <a:prstGeom prst="rect">
            <a:avLst/>
          </a:prstGeom>
          <a:noFill/>
        </p:spPr>
      </p:pic>
      <p:pic>
        <p:nvPicPr>
          <p:cNvPr id="1034" name="Picture 10" descr="G:\CMBL\BLOCKit pictures\Slides Optimization\Day 2\5uLLipo_600pmol_Fl_10x_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0" y="4648200"/>
            <a:ext cx="2743200" cy="20574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95400" y="914400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30 </a:t>
            </a:r>
            <a:r>
              <a:rPr lang="en-US" b="1" dirty="0" err="1" smtClean="0"/>
              <a:t>uL</a:t>
            </a:r>
            <a:r>
              <a:rPr lang="en-US" b="1" dirty="0" smtClean="0"/>
              <a:t> </a:t>
            </a:r>
            <a:r>
              <a:rPr lang="en-US" b="1" dirty="0" err="1" smtClean="0"/>
              <a:t>Lipo</a:t>
            </a:r>
            <a:r>
              <a:rPr lang="en-US" b="1" dirty="0" smtClean="0"/>
              <a:t> 2000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295400" y="2743200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15 </a:t>
            </a:r>
            <a:r>
              <a:rPr lang="en-US" dirty="0" err="1" smtClean="0"/>
              <a:t>uL</a:t>
            </a:r>
            <a:r>
              <a:rPr lang="en-US" dirty="0" smtClean="0"/>
              <a:t> </a:t>
            </a:r>
            <a:r>
              <a:rPr lang="en-US" dirty="0" err="1" smtClean="0"/>
              <a:t>Lipo</a:t>
            </a:r>
            <a:r>
              <a:rPr lang="en-US" dirty="0" smtClean="0"/>
              <a:t> 2000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447800" y="4800600"/>
            <a:ext cx="1542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 </a:t>
            </a:r>
            <a:r>
              <a:rPr lang="en-US" dirty="0" err="1" smtClean="0"/>
              <a:t>uL</a:t>
            </a:r>
            <a:r>
              <a:rPr lang="en-US" dirty="0" smtClean="0"/>
              <a:t> </a:t>
            </a:r>
            <a:r>
              <a:rPr lang="en-US" dirty="0" err="1" smtClean="0"/>
              <a:t>Lipo</a:t>
            </a:r>
            <a:r>
              <a:rPr lang="en-US" dirty="0" smtClean="0"/>
              <a:t> 2000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124200" y="152400"/>
            <a:ext cx="2242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10x BF: 1/3s exposure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867400" y="152400"/>
            <a:ext cx="1963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10x Fl: 4s exposure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971800" y="6324600"/>
            <a:ext cx="5559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All negative controls have this same (lack of) fluorescence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rgbClr val="FFFF0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788</Words>
  <Application>Microsoft Office PowerPoint</Application>
  <PresentationFormat>On-screen Show (4:3)</PresentationFormat>
  <Paragraphs>202</Paragraphs>
  <Slides>18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ANK siRNA knockdown Optimization, Western assay, Flow Results</vt:lpstr>
      <vt:lpstr>ANK colocalizes to the primary cilia in MC3T3s (acetylated alpha tubulin)</vt:lpstr>
      <vt:lpstr>Slide 3</vt:lpstr>
      <vt:lpstr>Slide 4</vt:lpstr>
      <vt:lpstr>siRNA Optimization</vt:lpstr>
      <vt:lpstr>Optimization Procedure</vt:lpstr>
      <vt:lpstr>Slide 7</vt:lpstr>
      <vt:lpstr>Slide 8</vt:lpstr>
      <vt:lpstr>Experimental Slides  48 hours</vt:lpstr>
      <vt:lpstr>BLOCK-it Optimization Result</vt:lpstr>
      <vt:lpstr>Western Blot optimization: Equal application of protein</vt:lpstr>
      <vt:lpstr>Slide 12</vt:lpstr>
      <vt:lpstr>Slide 13</vt:lpstr>
      <vt:lpstr>Western Blot for ANKH</vt:lpstr>
      <vt:lpstr>Ponceau S ANK knockdown </vt:lpstr>
      <vt:lpstr>Slide 16</vt:lpstr>
      <vt:lpstr>Slide 17</vt:lpstr>
      <vt:lpstr>Western blot result: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ANK siRNA knockdown Optimization, Western assay, Flow Results</dc:title>
  <dc:creator/>
  <cp:lastModifiedBy>C.R. Jacobs</cp:lastModifiedBy>
  <cp:revision>42</cp:revision>
  <dcterms:created xsi:type="dcterms:W3CDTF">2006-08-16T00:00:00Z</dcterms:created>
  <dcterms:modified xsi:type="dcterms:W3CDTF">2010-05-03T21:27:35Z</dcterms:modified>
</cp:coreProperties>
</file>